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383625" cy="3027521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5">
          <p15:clr>
            <a:srgbClr val="A4A3A4"/>
          </p15:clr>
        </p15:guide>
        <p15:guide id="2" pos="67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25" d="100"/>
          <a:sy n="25" d="100"/>
        </p:scale>
        <p:origin x="2141" y="-1147"/>
      </p:cViewPr>
      <p:guideLst>
        <p:guide orient="horz" pos="9535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16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4403" cy="6297932"/>
          </a:xfrm>
          <a:prstGeom prst="rect">
            <a:avLst/>
          </a:prstGeom>
          <a:solidFill>
            <a:srgbClr val="E4F0DE"/>
          </a:solidFill>
          <a:ln/>
        </p:spPr>
      </p:sp>
      <p:sp>
        <p:nvSpPr>
          <p:cNvPr id="3" name="Shape 1"/>
          <p:cNvSpPr/>
          <p:nvPr/>
        </p:nvSpPr>
        <p:spPr>
          <a:xfrm rot="-2100000">
            <a:off x="-516687" y="4010001"/>
            <a:ext cx="3875156" cy="1293549"/>
          </a:xfrm>
          <a:prstGeom prst="ellipse">
            <a:avLst/>
          </a:prstGeom>
          <a:solidFill>
            <a:srgbClr val="C9E2BF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 rot="-600000">
            <a:off x="1420891" y="5432904"/>
            <a:ext cx="3229297" cy="1099516"/>
          </a:xfrm>
          <a:prstGeom prst="ellipse">
            <a:avLst/>
          </a:prstGeom>
          <a:solidFill>
            <a:srgbClr val="A8CDA0">
              <a:alpha val="6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 rot="3000000">
            <a:off x="-968789" y="970161"/>
            <a:ext cx="3552226" cy="1228871"/>
          </a:xfrm>
          <a:prstGeom prst="ellipse">
            <a:avLst/>
          </a:prstGeom>
          <a:solidFill>
            <a:srgbClr val="C9E2BF">
              <a:alpha val="6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 rot="1200000">
            <a:off x="387516" y="2457742"/>
            <a:ext cx="2970953" cy="970161"/>
          </a:xfrm>
          <a:prstGeom prst="ellipse">
            <a:avLst/>
          </a:prstGeom>
          <a:solidFill>
            <a:srgbClr val="A8CDA0">
              <a:alpha val="6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-8400000">
            <a:off x="17761132" y="4656775"/>
            <a:ext cx="4198086" cy="1358226"/>
          </a:xfrm>
          <a:prstGeom prst="ellipse">
            <a:avLst/>
          </a:prstGeom>
          <a:solidFill>
            <a:srgbClr val="C9E2BF">
              <a:alpha val="6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9600000">
            <a:off x="16017312" y="6015001"/>
            <a:ext cx="3229297" cy="1099516"/>
          </a:xfrm>
          <a:prstGeom prst="ellipse">
            <a:avLst/>
          </a:prstGeom>
          <a:solidFill>
            <a:srgbClr val="A8CDA0">
              <a:alpha val="6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7800000">
            <a:off x="19052851" y="776129"/>
            <a:ext cx="3616812" cy="1228871"/>
          </a:xfrm>
          <a:prstGeom prst="ellipse">
            <a:avLst/>
          </a:prstGeom>
          <a:solidFill>
            <a:srgbClr val="C9E2BF">
              <a:alpha val="6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9600000">
            <a:off x="17567375" y="2328388"/>
            <a:ext cx="2970953" cy="970161"/>
          </a:xfrm>
          <a:prstGeom prst="ellipse">
            <a:avLst/>
          </a:prstGeom>
          <a:solidFill>
            <a:srgbClr val="A8CDA0">
              <a:alpha val="6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068914" y="258710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068914" y="1714987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068914" y="3171264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328340" y="986849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328340" y="2443126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28340" y="3899403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87765" y="258710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587765" y="1714987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87765" y="3171264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596421" y="258710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4596421" y="1714987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4596421" y="3171264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855847" y="986849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855847" y="2443126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855847" y="3899403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7115273" y="258710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7115273" y="1714987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115273" y="3171264"/>
            <a:ext cx="1679234" cy="1456277"/>
          </a:xfrm>
          <a:prstGeom prst="hexagon">
            <a:avLst/>
          </a:prstGeom>
          <a:solidFill>
            <a:srgbClr val="9CC48F">
              <a:alpha val="0"/>
            </a:srgbClr>
          </a:solidFill>
          <a:ln w="17960">
            <a:solidFill>
              <a:srgbClr val="9CC48F">
                <a:alpha val="55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456430" y="323387"/>
            <a:ext cx="12471544" cy="5398574"/>
          </a:xfrm>
          <a:prstGeom prst="roundRect">
            <a:avLst>
              <a:gd name="adj" fmla="val 5882"/>
            </a:avLst>
          </a:prstGeom>
          <a:solidFill>
            <a:srgbClr val="E4F0DE">
              <a:alpha val="92000"/>
            </a:srgbClr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4650187" y="452742"/>
            <a:ext cx="12084029" cy="1293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7" b="1" dirty="0">
                <a:solidFill>
                  <a:srgbClr val="1F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People's Democratic Republic of Algeria</a:t>
            </a:r>
            <a:endParaRPr lang="en-US" sz="1697" dirty="0"/>
          </a:p>
          <a:p>
            <a:pPr marL="0" indent="0" algn="ctr">
              <a:buNone/>
            </a:pPr>
            <a:r>
              <a:rPr lang="en-US" sz="1697" dirty="0">
                <a:solidFill>
                  <a:srgbClr val="1F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Higher Education and Scientific Research</a:t>
            </a:r>
            <a:endParaRPr lang="en-US" sz="1697" dirty="0"/>
          </a:p>
          <a:p>
            <a:pPr marL="0" indent="0" algn="ctr">
              <a:buNone/>
            </a:pPr>
            <a:r>
              <a:rPr lang="en-US" sz="1697" dirty="0">
                <a:solidFill>
                  <a:srgbClr val="1F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Setif-1 University – Ferhat Abbas  ·  Faculty of Sciences  ·  Department of Chemistry</a:t>
            </a:r>
            <a:endParaRPr lang="en-US" sz="1697" dirty="0"/>
          </a:p>
        </p:txBody>
      </p:sp>
      <p:sp>
        <p:nvSpPr>
          <p:cNvPr id="35" name="Text 33"/>
          <p:cNvSpPr txBox="1"/>
          <p:nvPr/>
        </p:nvSpPr>
        <p:spPr>
          <a:xfrm>
            <a:off x="4327258" y="1875647"/>
            <a:ext cx="12729888" cy="16562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4F7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2nd Scientific Day on</a:t>
            </a:r>
            <a:endParaRPr lang="en-US" sz="3600" b="1" dirty="0"/>
          </a:p>
          <a:p>
            <a:pPr marL="0" indent="0" algn="ctr">
              <a:buNone/>
            </a:pPr>
            <a:r>
              <a:rPr lang="en-US" sz="5374" b="1" dirty="0">
                <a:solidFill>
                  <a:srgbClr val="1F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Organic Chemistry of the Future</a:t>
            </a:r>
            <a:endParaRPr lang="en-US" sz="3111" dirty="0"/>
          </a:p>
        </p:txBody>
      </p:sp>
      <p:sp>
        <p:nvSpPr>
          <p:cNvPr id="36" name="Text 34"/>
          <p:cNvSpPr txBox="1"/>
          <p:nvPr/>
        </p:nvSpPr>
        <p:spPr>
          <a:xfrm>
            <a:off x="4327258" y="3355582"/>
            <a:ext cx="12729888" cy="905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46" i="1" dirty="0">
                <a:solidFill>
                  <a:srgbClr val="4F7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Natural Products, Organic Synthesis, and Artificial Intelligence</a:t>
            </a:r>
            <a:endParaRPr lang="en-US" sz="2546" dirty="0"/>
          </a:p>
        </p:txBody>
      </p:sp>
      <p:sp>
        <p:nvSpPr>
          <p:cNvPr id="37" name="Shape 35"/>
          <p:cNvSpPr/>
          <p:nvPr/>
        </p:nvSpPr>
        <p:spPr>
          <a:xfrm>
            <a:off x="5686792" y="4104206"/>
            <a:ext cx="10010820" cy="1164194"/>
          </a:xfrm>
          <a:prstGeom prst="roundRect">
            <a:avLst>
              <a:gd name="adj" fmla="val 50000"/>
            </a:avLst>
          </a:prstGeom>
          <a:solidFill>
            <a:srgbClr val="F2C87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 txBox="1"/>
          <p:nvPr/>
        </p:nvSpPr>
        <p:spPr>
          <a:xfrm>
            <a:off x="5686792" y="4017120"/>
            <a:ext cx="10010820" cy="116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87" b="1" dirty="0">
                <a:solidFill>
                  <a:srgbClr val="1F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SDOCFNPOSAI'26  |  14 October 2026</a:t>
            </a:r>
            <a:endParaRPr lang="en-US" sz="2687" dirty="0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4582532-0D8B-43C6-99B3-7E3B7B86D083}"/>
              </a:ext>
            </a:extLst>
          </p:cNvPr>
          <p:cNvGrpSpPr/>
          <p:nvPr/>
        </p:nvGrpSpPr>
        <p:grpSpPr>
          <a:xfrm>
            <a:off x="775031" y="6061841"/>
            <a:ext cx="19834341" cy="3686614"/>
            <a:chOff x="775031" y="7890647"/>
            <a:chExt cx="19834341" cy="3686614"/>
          </a:xfrm>
        </p:grpSpPr>
        <p:sp>
          <p:nvSpPr>
            <p:cNvPr id="39" name="Shape 37"/>
            <p:cNvSpPr/>
            <p:nvPr/>
          </p:nvSpPr>
          <p:spPr>
            <a:xfrm>
              <a:off x="775031" y="7890647"/>
              <a:ext cx="19834341" cy="3686614"/>
            </a:xfrm>
            <a:prstGeom prst="roundRect">
              <a:avLst>
                <a:gd name="adj" fmla="val 8772"/>
              </a:avLst>
            </a:prstGeom>
            <a:solidFill>
              <a:srgbClr val="FFFFFF"/>
            </a:solidFill>
            <a:ln w="17960">
              <a:solidFill>
                <a:srgbClr val="D5E6CE"/>
              </a:solidFill>
              <a:prstDash val="solid"/>
            </a:ln>
            <a:effectLst>
              <a:outerShdw blurRad="161643" dist="44901" dir="5400000" algn="bl" rotWithShape="0">
                <a:srgbClr val="000000">
                  <a:alpha val="14000"/>
                </a:srgbClr>
              </a:outerShdw>
            </a:effectLst>
          </p:spPr>
        </p:sp>
        <p:sp>
          <p:nvSpPr>
            <p:cNvPr id="40" name="Text 38"/>
            <p:cNvSpPr txBox="1"/>
            <p:nvPr/>
          </p:nvSpPr>
          <p:spPr>
            <a:xfrm>
              <a:off x="1420891" y="8084679"/>
              <a:ext cx="18542622" cy="16816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91" b="1" dirty="0">
                  <a:solidFill>
                    <a:srgbClr val="2A5A3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YOUR POSTER TITLE GOES HERE</a:t>
              </a:r>
              <a:endParaRPr lang="en-US" sz="5091" dirty="0"/>
            </a:p>
          </p:txBody>
        </p:sp>
        <p:sp>
          <p:nvSpPr>
            <p:cNvPr id="41" name="Text 39"/>
            <p:cNvSpPr txBox="1"/>
            <p:nvPr/>
          </p:nvSpPr>
          <p:spPr>
            <a:xfrm>
              <a:off x="1420891" y="9701615"/>
              <a:ext cx="18542622" cy="8408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687" dirty="0">
                  <a:solidFill>
                    <a:srgbClr val="5F6F6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First Author¹, Second Author², Third Author¹*</a:t>
              </a:r>
              <a:endParaRPr lang="en-US" sz="2687" dirty="0"/>
            </a:p>
          </p:txBody>
        </p:sp>
        <p:sp>
          <p:nvSpPr>
            <p:cNvPr id="42" name="Text 40"/>
            <p:cNvSpPr txBox="1"/>
            <p:nvPr/>
          </p:nvSpPr>
          <p:spPr>
            <a:xfrm>
              <a:off x="1420891" y="10542421"/>
              <a:ext cx="18542622" cy="7761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980" dirty="0">
                  <a:solidFill>
                    <a:srgbClr val="5F6F6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¹ Laboratory, Institution   ² Laboratory, Institution   *Corresponding author: email@university.dz</a:t>
              </a:r>
              <a:endParaRPr lang="en-US" sz="1980" dirty="0"/>
            </a:p>
          </p:txBody>
        </p:sp>
      </p:grpSp>
      <p:sp>
        <p:nvSpPr>
          <p:cNvPr id="43" name="Shape 41"/>
          <p:cNvSpPr/>
          <p:nvPr/>
        </p:nvSpPr>
        <p:spPr>
          <a:xfrm>
            <a:off x="772497" y="10088335"/>
            <a:ext cx="9591011" cy="6275055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7960">
            <a:solidFill>
              <a:srgbClr val="D5E6CE"/>
            </a:solidFill>
            <a:prstDash val="solid"/>
          </a:ln>
          <a:effectLst>
            <a:outerShdw blurRad="161643" dist="44901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1131576" y="10952723"/>
            <a:ext cx="904203" cy="905484"/>
          </a:xfrm>
          <a:prstGeom prst="ellipse">
            <a:avLst/>
          </a:prstGeom>
          <a:solidFill>
            <a:srgbClr val="7FA88A"/>
          </a:solidFill>
          <a:ln/>
        </p:spPr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B0EE768D-261A-4382-8DAC-0C2026F1AFE8}"/>
              </a:ext>
            </a:extLst>
          </p:cNvPr>
          <p:cNvGrpSpPr/>
          <p:nvPr/>
        </p:nvGrpSpPr>
        <p:grpSpPr>
          <a:xfrm>
            <a:off x="1171078" y="10489829"/>
            <a:ext cx="8479343" cy="1613473"/>
            <a:chOff x="1171078" y="11874492"/>
            <a:chExt cx="8479343" cy="1613473"/>
          </a:xfrm>
        </p:grpSpPr>
        <p:sp>
          <p:nvSpPr>
            <p:cNvPr id="45" name="Text 43"/>
            <p:cNvSpPr txBox="1"/>
            <p:nvPr/>
          </p:nvSpPr>
          <p:spPr>
            <a:xfrm>
              <a:off x="1171078" y="12124297"/>
              <a:ext cx="887142" cy="13636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121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1</a:t>
              </a:r>
              <a:endParaRPr lang="en-US" sz="2121" dirty="0"/>
            </a:p>
          </p:txBody>
        </p:sp>
        <p:sp>
          <p:nvSpPr>
            <p:cNvPr id="46" name="Text 44"/>
            <p:cNvSpPr txBox="1"/>
            <p:nvPr/>
          </p:nvSpPr>
          <p:spPr>
            <a:xfrm>
              <a:off x="2394857" y="11874492"/>
              <a:ext cx="7255564" cy="1558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111" b="1" dirty="0">
                  <a:solidFill>
                    <a:srgbClr val="2A5A3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Introduction</a:t>
              </a:r>
              <a:endParaRPr lang="en-US" sz="3111" dirty="0"/>
            </a:p>
          </p:txBody>
        </p:sp>
      </p:grpSp>
      <p:sp>
        <p:nvSpPr>
          <p:cNvPr id="47" name="Text 45"/>
          <p:cNvSpPr txBox="1"/>
          <p:nvPr/>
        </p:nvSpPr>
        <p:spPr>
          <a:xfrm>
            <a:off x="1130674" y="12094680"/>
            <a:ext cx="8815980" cy="291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21" i="1" dirty="0">
                <a:solidFill>
                  <a:srgbClr val="5F6F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Context, state of the art and motivation of your work.</a:t>
            </a:r>
            <a:endParaRPr lang="en-US" sz="2121" dirty="0"/>
          </a:p>
        </p:txBody>
      </p:sp>
      <p:sp>
        <p:nvSpPr>
          <p:cNvPr id="48" name="Shape 46"/>
          <p:cNvSpPr/>
          <p:nvPr/>
        </p:nvSpPr>
        <p:spPr>
          <a:xfrm>
            <a:off x="775031" y="16630723"/>
            <a:ext cx="9591011" cy="3807345"/>
          </a:xfrm>
          <a:prstGeom prst="roundRect">
            <a:avLst>
              <a:gd name="adj" fmla="val 8491"/>
            </a:avLst>
          </a:prstGeom>
          <a:solidFill>
            <a:srgbClr val="FFFFFF"/>
          </a:solidFill>
          <a:ln w="17960">
            <a:solidFill>
              <a:srgbClr val="D5E6CE"/>
            </a:solidFill>
            <a:prstDash val="solid"/>
          </a:ln>
          <a:effectLst>
            <a:outerShdw blurRad="161643" dist="44901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1162547" y="17333552"/>
            <a:ext cx="904203" cy="905484"/>
          </a:xfrm>
          <a:prstGeom prst="ellipse">
            <a:avLst/>
          </a:prstGeom>
          <a:solidFill>
            <a:srgbClr val="7FA88A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1162547" y="17333552"/>
            <a:ext cx="904203" cy="905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21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121" dirty="0"/>
          </a:p>
        </p:txBody>
      </p:sp>
      <p:sp>
        <p:nvSpPr>
          <p:cNvPr id="51" name="Text 49"/>
          <p:cNvSpPr txBox="1"/>
          <p:nvPr/>
        </p:nvSpPr>
        <p:spPr>
          <a:xfrm>
            <a:off x="2325094" y="17268874"/>
            <a:ext cx="7395090" cy="1034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11" b="1" dirty="0">
                <a:solidFill>
                  <a:srgbClr val="2A5A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Objectives</a:t>
            </a:r>
            <a:endParaRPr lang="en-US" sz="3111" dirty="0"/>
          </a:p>
        </p:txBody>
      </p:sp>
      <p:sp>
        <p:nvSpPr>
          <p:cNvPr id="52" name="Text 50"/>
          <p:cNvSpPr txBox="1"/>
          <p:nvPr/>
        </p:nvSpPr>
        <p:spPr>
          <a:xfrm>
            <a:off x="1162547" y="18497745"/>
            <a:ext cx="8815980" cy="1681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21" i="1" dirty="0">
                <a:solidFill>
                  <a:srgbClr val="5F6F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aims of the study in a few clear points.</a:t>
            </a:r>
            <a:endParaRPr lang="en-US" sz="2121" dirty="0"/>
          </a:p>
        </p:txBody>
      </p:sp>
      <p:sp>
        <p:nvSpPr>
          <p:cNvPr id="53" name="Shape 51"/>
          <p:cNvSpPr/>
          <p:nvPr/>
        </p:nvSpPr>
        <p:spPr>
          <a:xfrm>
            <a:off x="775031" y="20761455"/>
            <a:ext cx="9591011" cy="5562259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17960">
            <a:solidFill>
              <a:srgbClr val="D5E6CE"/>
            </a:solidFill>
            <a:prstDash val="solid"/>
          </a:ln>
          <a:effectLst>
            <a:outerShdw blurRad="161643" dist="44901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54" name="Shape 52"/>
          <p:cNvSpPr/>
          <p:nvPr/>
        </p:nvSpPr>
        <p:spPr>
          <a:xfrm>
            <a:off x="1162547" y="21084843"/>
            <a:ext cx="904203" cy="905484"/>
          </a:xfrm>
          <a:prstGeom prst="ellipse">
            <a:avLst/>
          </a:prstGeom>
          <a:solidFill>
            <a:srgbClr val="7FA88A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1162547" y="21084843"/>
            <a:ext cx="904203" cy="905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21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121" dirty="0"/>
          </a:p>
        </p:txBody>
      </p:sp>
      <p:sp>
        <p:nvSpPr>
          <p:cNvPr id="56" name="Text 54"/>
          <p:cNvSpPr txBox="1"/>
          <p:nvPr/>
        </p:nvSpPr>
        <p:spPr>
          <a:xfrm>
            <a:off x="2325094" y="21020165"/>
            <a:ext cx="7395090" cy="1034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11" b="1" dirty="0">
                <a:solidFill>
                  <a:srgbClr val="2A5A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Materials &amp; Methods</a:t>
            </a:r>
            <a:endParaRPr lang="en-US" sz="3111" dirty="0"/>
          </a:p>
        </p:txBody>
      </p:sp>
      <p:sp>
        <p:nvSpPr>
          <p:cNvPr id="57" name="Text 55"/>
          <p:cNvSpPr txBox="1"/>
          <p:nvPr/>
        </p:nvSpPr>
        <p:spPr>
          <a:xfrm>
            <a:off x="1162547" y="22249036"/>
            <a:ext cx="8815980" cy="3815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21" i="1" dirty="0">
                <a:solidFill>
                  <a:srgbClr val="5F6F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Materials, reagents, instruments, protocols and computational tools used.</a:t>
            </a:r>
            <a:endParaRPr lang="en-US" sz="2121" dirty="0"/>
          </a:p>
        </p:txBody>
      </p:sp>
      <p:sp>
        <p:nvSpPr>
          <p:cNvPr id="58" name="Shape 56"/>
          <p:cNvSpPr/>
          <p:nvPr/>
        </p:nvSpPr>
        <p:spPr>
          <a:xfrm>
            <a:off x="10372501" y="10140242"/>
            <a:ext cx="10236871" cy="11810364"/>
          </a:xfrm>
          <a:prstGeom prst="roundRect">
            <a:avLst>
              <a:gd name="adj" fmla="val 2922"/>
            </a:avLst>
          </a:prstGeom>
          <a:solidFill>
            <a:srgbClr val="FFFFFF"/>
          </a:solidFill>
          <a:ln w="17960">
            <a:solidFill>
              <a:srgbClr val="D5E6CE"/>
            </a:solidFill>
            <a:prstDash val="solid"/>
          </a:ln>
          <a:effectLst>
            <a:outerShdw blurRad="161643" dist="44901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59" name="Shape 57"/>
          <p:cNvSpPr/>
          <p:nvPr/>
        </p:nvSpPr>
        <p:spPr>
          <a:xfrm>
            <a:off x="10760017" y="10430854"/>
            <a:ext cx="904203" cy="905484"/>
          </a:xfrm>
          <a:prstGeom prst="ellipse">
            <a:avLst/>
          </a:prstGeom>
          <a:solidFill>
            <a:srgbClr val="7FA88A"/>
          </a:solidFill>
          <a:ln/>
        </p:spPr>
      </p:sp>
      <p:sp>
        <p:nvSpPr>
          <p:cNvPr id="60" name="Text 58"/>
          <p:cNvSpPr txBox="1"/>
          <p:nvPr/>
        </p:nvSpPr>
        <p:spPr>
          <a:xfrm>
            <a:off x="10760017" y="10463629"/>
            <a:ext cx="904203" cy="905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21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121" dirty="0"/>
          </a:p>
        </p:txBody>
      </p:sp>
      <p:sp>
        <p:nvSpPr>
          <p:cNvPr id="61" name="Text 59"/>
          <p:cNvSpPr txBox="1"/>
          <p:nvPr/>
        </p:nvSpPr>
        <p:spPr>
          <a:xfrm>
            <a:off x="11922564" y="10398952"/>
            <a:ext cx="8040949" cy="1034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70" b="1" dirty="0">
                <a:solidFill>
                  <a:srgbClr val="2A5A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 &amp; Discussion</a:t>
            </a:r>
            <a:endParaRPr lang="en-US" sz="2970" dirty="0"/>
          </a:p>
        </p:txBody>
      </p:sp>
      <p:sp>
        <p:nvSpPr>
          <p:cNvPr id="62" name="Shape 60"/>
          <p:cNvSpPr/>
          <p:nvPr/>
        </p:nvSpPr>
        <p:spPr>
          <a:xfrm>
            <a:off x="10567484" y="11927223"/>
            <a:ext cx="9461840" cy="5776988"/>
          </a:xfrm>
          <a:prstGeom prst="roundRect">
            <a:avLst>
              <a:gd name="adj" fmla="val 3359"/>
            </a:avLst>
          </a:prstGeom>
          <a:solidFill>
            <a:srgbClr val="FFFFFF"/>
          </a:solidFill>
          <a:ln w="26941">
            <a:solidFill>
              <a:srgbClr val="7FA88A"/>
            </a:solidFill>
            <a:prstDash val="dash"/>
          </a:ln>
        </p:spPr>
      </p:sp>
      <p:sp>
        <p:nvSpPr>
          <p:cNvPr id="63" name="Text 61"/>
          <p:cNvSpPr txBox="1"/>
          <p:nvPr/>
        </p:nvSpPr>
        <p:spPr>
          <a:xfrm>
            <a:off x="10374951" y="12010902"/>
            <a:ext cx="9461840" cy="57769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21" i="1" dirty="0">
                <a:solidFill>
                  <a:srgbClr val="5F6F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figure, scheme, spectrum or table here</a:t>
            </a:r>
            <a:endParaRPr lang="en-US" sz="2121" dirty="0"/>
          </a:p>
        </p:txBody>
      </p:sp>
      <p:sp>
        <p:nvSpPr>
          <p:cNvPr id="64" name="Text 62"/>
          <p:cNvSpPr txBox="1"/>
          <p:nvPr/>
        </p:nvSpPr>
        <p:spPr>
          <a:xfrm>
            <a:off x="10875104" y="15273323"/>
            <a:ext cx="9461840" cy="4224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21" i="1" dirty="0">
                <a:solidFill>
                  <a:srgbClr val="5F6F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and discuss your main findings. Keep text short; let the figures speak.</a:t>
            </a:r>
            <a:endParaRPr lang="en-US" sz="2121" dirty="0"/>
          </a:p>
        </p:txBody>
      </p:sp>
      <p:sp>
        <p:nvSpPr>
          <p:cNvPr id="65" name="Shape 63"/>
          <p:cNvSpPr/>
          <p:nvPr/>
        </p:nvSpPr>
        <p:spPr>
          <a:xfrm>
            <a:off x="10372501" y="22313714"/>
            <a:ext cx="10236871" cy="4010001"/>
          </a:xfrm>
          <a:prstGeom prst="roundRect">
            <a:avLst>
              <a:gd name="adj" fmla="val 7258"/>
            </a:avLst>
          </a:prstGeom>
          <a:solidFill>
            <a:srgbClr val="FFFFFF"/>
          </a:solidFill>
          <a:ln w="17960">
            <a:solidFill>
              <a:srgbClr val="D5E6CE"/>
            </a:solidFill>
            <a:prstDash val="solid"/>
          </a:ln>
          <a:effectLst>
            <a:outerShdw blurRad="161643" dist="44901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66" name="Shape 64"/>
          <p:cNvSpPr/>
          <p:nvPr/>
        </p:nvSpPr>
        <p:spPr>
          <a:xfrm>
            <a:off x="10760017" y="22637101"/>
            <a:ext cx="904203" cy="905484"/>
          </a:xfrm>
          <a:prstGeom prst="ellipse">
            <a:avLst/>
          </a:prstGeom>
          <a:solidFill>
            <a:srgbClr val="7FA88A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10760017" y="22637101"/>
            <a:ext cx="904203" cy="905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21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121" dirty="0"/>
          </a:p>
        </p:txBody>
      </p:sp>
      <p:sp>
        <p:nvSpPr>
          <p:cNvPr id="68" name="Text 66"/>
          <p:cNvSpPr txBox="1"/>
          <p:nvPr/>
        </p:nvSpPr>
        <p:spPr>
          <a:xfrm>
            <a:off x="11922564" y="22572424"/>
            <a:ext cx="8040949" cy="1034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11" b="1" dirty="0">
                <a:solidFill>
                  <a:srgbClr val="2A5A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</a:t>
            </a:r>
            <a:endParaRPr lang="en-US" sz="3111" dirty="0"/>
          </a:p>
        </p:txBody>
      </p:sp>
      <p:sp>
        <p:nvSpPr>
          <p:cNvPr id="69" name="Text 67"/>
          <p:cNvSpPr txBox="1"/>
          <p:nvPr/>
        </p:nvSpPr>
        <p:spPr>
          <a:xfrm>
            <a:off x="10760017" y="23801295"/>
            <a:ext cx="9461840" cy="2263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21" i="1" dirty="0">
                <a:solidFill>
                  <a:srgbClr val="5F6F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take-home messages and perspectives.</a:t>
            </a:r>
            <a:endParaRPr lang="en-US" sz="2121" dirty="0"/>
          </a:p>
        </p:txBody>
      </p:sp>
      <p:sp>
        <p:nvSpPr>
          <p:cNvPr id="70" name="Shape 68"/>
          <p:cNvSpPr/>
          <p:nvPr/>
        </p:nvSpPr>
        <p:spPr>
          <a:xfrm>
            <a:off x="775031" y="26517747"/>
            <a:ext cx="19834341" cy="2134355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7960">
            <a:solidFill>
              <a:srgbClr val="D5E6CE"/>
            </a:solidFill>
            <a:prstDash val="solid"/>
          </a:ln>
          <a:effectLst>
            <a:outerShdw blurRad="161643" dist="44901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71" name="Shape 69"/>
          <p:cNvSpPr/>
          <p:nvPr/>
        </p:nvSpPr>
        <p:spPr>
          <a:xfrm>
            <a:off x="1162547" y="26841134"/>
            <a:ext cx="904203" cy="905484"/>
          </a:xfrm>
          <a:prstGeom prst="ellipse">
            <a:avLst/>
          </a:prstGeom>
          <a:solidFill>
            <a:srgbClr val="7FA88A"/>
          </a:solidFill>
          <a:ln/>
        </p:spPr>
      </p:sp>
      <p:sp>
        <p:nvSpPr>
          <p:cNvPr id="72" name="Text 70"/>
          <p:cNvSpPr txBox="1"/>
          <p:nvPr/>
        </p:nvSpPr>
        <p:spPr>
          <a:xfrm>
            <a:off x="1162547" y="26841134"/>
            <a:ext cx="904203" cy="905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21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121" dirty="0"/>
          </a:p>
        </p:txBody>
      </p:sp>
      <p:sp>
        <p:nvSpPr>
          <p:cNvPr id="73" name="Text 71"/>
          <p:cNvSpPr txBox="1"/>
          <p:nvPr/>
        </p:nvSpPr>
        <p:spPr>
          <a:xfrm>
            <a:off x="2325094" y="26776457"/>
            <a:ext cx="17638419" cy="1034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46" b="1" dirty="0">
                <a:solidFill>
                  <a:srgbClr val="2A5A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 &amp; Acknowledgments</a:t>
            </a:r>
            <a:endParaRPr lang="en-US" sz="2546" dirty="0"/>
          </a:p>
        </p:txBody>
      </p:sp>
      <p:sp>
        <p:nvSpPr>
          <p:cNvPr id="74" name="Text 72"/>
          <p:cNvSpPr txBox="1"/>
          <p:nvPr/>
        </p:nvSpPr>
        <p:spPr>
          <a:xfrm>
            <a:off x="1162547" y="27746618"/>
            <a:ext cx="19059310" cy="646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38" i="1" dirty="0">
                <a:solidFill>
                  <a:srgbClr val="5F6F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Author, Journal, Year, Volume, Pages.</a:t>
            </a:r>
            <a:endParaRPr lang="en-US" sz="1838" dirty="0"/>
          </a:p>
          <a:p>
            <a:pPr marL="0" indent="0">
              <a:buNone/>
            </a:pPr>
            <a:r>
              <a:rPr lang="en-US" sz="1838" i="1" dirty="0">
                <a:solidFill>
                  <a:srgbClr val="5F6F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Author, Journal, Year, Volume, Pages.     Acknowledgments: …</a:t>
            </a:r>
            <a:endParaRPr lang="en-US" sz="1838" dirty="0"/>
          </a:p>
        </p:txBody>
      </p:sp>
      <p:sp>
        <p:nvSpPr>
          <p:cNvPr id="75" name="Shape 73"/>
          <p:cNvSpPr/>
          <p:nvPr/>
        </p:nvSpPr>
        <p:spPr>
          <a:xfrm>
            <a:off x="775031" y="28846134"/>
            <a:ext cx="19834341" cy="1164194"/>
          </a:xfrm>
          <a:prstGeom prst="roundRect">
            <a:avLst>
              <a:gd name="adj" fmla="val 22222"/>
            </a:avLst>
          </a:prstGeom>
          <a:solidFill>
            <a:srgbClr val="E4F0DE"/>
          </a:solidFill>
          <a:ln w="13470">
            <a:solidFill>
              <a:srgbClr val="D5E6CE"/>
            </a:solidFill>
            <a:prstDash val="solid"/>
          </a:ln>
        </p:spPr>
      </p:sp>
      <p:sp>
        <p:nvSpPr>
          <p:cNvPr id="76" name="Text 74"/>
          <p:cNvSpPr txBox="1"/>
          <p:nvPr/>
        </p:nvSpPr>
        <p:spPr>
          <a:xfrm>
            <a:off x="1291719" y="28846134"/>
            <a:ext cx="9687890" cy="116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80" b="1" dirty="0">
                <a:solidFill>
                  <a:srgbClr val="1F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SDOCFNPOSAI'26  ·  14 October 2026  ·  Setif-1 University – Ferhat Abbas</a:t>
            </a:r>
            <a:endParaRPr lang="en-US" sz="1980" dirty="0"/>
          </a:p>
        </p:txBody>
      </p:sp>
      <p:sp>
        <p:nvSpPr>
          <p:cNvPr id="77" name="Text 75"/>
          <p:cNvSpPr txBox="1"/>
          <p:nvPr/>
        </p:nvSpPr>
        <p:spPr>
          <a:xfrm>
            <a:off x="11496297" y="28846134"/>
            <a:ext cx="6781523" cy="116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14" dirty="0">
                <a:solidFill>
                  <a:srgbClr val="1F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Selected contributions: edited collective scientific book with ISBN, indexed in international databases</a:t>
            </a:r>
            <a:endParaRPr lang="en-US" sz="1414" dirty="0"/>
          </a:p>
        </p:txBody>
      </p:sp>
      <p:sp>
        <p:nvSpPr>
          <p:cNvPr id="78" name="Shape 76"/>
          <p:cNvSpPr/>
          <p:nvPr/>
        </p:nvSpPr>
        <p:spPr>
          <a:xfrm>
            <a:off x="19317653" y="28910812"/>
            <a:ext cx="1033375" cy="1034839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/>
        </p:spPr>
      </p:sp>
      <p:sp>
        <p:nvSpPr>
          <p:cNvPr id="79" name="Text 77"/>
          <p:cNvSpPr txBox="1"/>
          <p:nvPr/>
        </p:nvSpPr>
        <p:spPr>
          <a:xfrm>
            <a:off x="19317653" y="28910812"/>
            <a:ext cx="1033375" cy="1034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14" b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</a:t>
            </a:r>
            <a:endParaRPr lang="en-US" sz="1414" dirty="0"/>
          </a:p>
        </p:txBody>
      </p:sp>
      <p:sp>
        <p:nvSpPr>
          <p:cNvPr id="300" name="Logo card 300"/>
          <p:cNvSpPr/>
          <p:nvPr/>
        </p:nvSpPr>
        <p:spPr>
          <a:xfrm>
            <a:off x="775031" y="521936"/>
            <a:ext cx="3400000" cy="4975646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35921">
            <a:solidFill>
              <a:srgbClr val="F2C879"/>
            </a:solidFill>
            <a:prstDash val="solid"/>
          </a:ln>
          <a:effectLst>
            <a:outerShdw blurRad="120000" dist="40000" dir="5400000" algn="t" rotWithShape="0">
              <a:srgbClr val="1F4D2B">
                <a:alpha val="25000"/>
              </a:srgbClr>
            </a:outerShdw>
          </a:effectLst>
        </p:spPr>
      </p:sp>
      <p:pic>
        <p:nvPicPr>
          <p:cNvPr id="301" name="Logo L1" descr="Logo L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31" y="1079616"/>
            <a:ext cx="3000000" cy="1943661"/>
          </a:xfrm>
          <a:prstGeom prst="rect">
            <a:avLst/>
          </a:prstGeom>
        </p:spPr>
      </p:pic>
      <p:sp>
        <p:nvSpPr>
          <p:cNvPr id="303" name="Logo card 303"/>
          <p:cNvSpPr/>
          <p:nvPr/>
        </p:nvSpPr>
        <p:spPr>
          <a:xfrm>
            <a:off x="17209372" y="521936"/>
            <a:ext cx="3400000" cy="5200025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35921">
            <a:solidFill>
              <a:srgbClr val="F2C879"/>
            </a:solidFill>
            <a:prstDash val="solid"/>
          </a:ln>
          <a:effectLst>
            <a:outerShdw blurRad="120000" dist="40000" dir="5400000" algn="t" rotWithShape="0">
              <a:srgbClr val="1F4D2B">
                <a:alpha val="25000"/>
              </a:srgbClr>
            </a:outerShdw>
          </a:effectLst>
        </p:spPr>
      </p:sp>
      <p:pic>
        <p:nvPicPr>
          <p:cNvPr id="304" name="Logo R1" descr="Logo R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9372" y="890258"/>
            <a:ext cx="3000000" cy="2419354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5E03EA0C-54B4-400A-BD61-400974D4DDD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82" y="3300325"/>
            <a:ext cx="3390902" cy="2145950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DF13060A-199A-44C4-AAAE-0395EBC7229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r="10889"/>
          <a:stretch>
            <a:fillRect/>
          </a:stretch>
        </p:blipFill>
        <p:spPr bwMode="auto">
          <a:xfrm>
            <a:off x="17225123" y="3377991"/>
            <a:ext cx="3400000" cy="234397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220</Words>
  <Application>Microsoft Office PowerPoint</Application>
  <PresentationFormat>Personnalisé</PresentationFormat>
  <Paragraphs>34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SDOCFNPOSAI'26 - Poster templates</dc:title>
  <dc:subject>PptxGenJS Presentation</dc:subject>
  <dc:creator>PptxGenJS</dc:creator>
  <cp:lastModifiedBy>Ahlem Khireddine</cp:lastModifiedBy>
  <cp:revision>4</cp:revision>
  <dcterms:created xsi:type="dcterms:W3CDTF">2026-09-29T18:47:10Z</dcterms:created>
  <dcterms:modified xsi:type="dcterms:W3CDTF">2026-10-07T16:37:00Z</dcterms:modified>
</cp:coreProperties>
</file>